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302" r:id="rId2"/>
    <p:sldId id="338" r:id="rId3"/>
    <p:sldId id="339" r:id="rId4"/>
    <p:sldId id="340" r:id="rId5"/>
    <p:sldId id="341" r:id="rId6"/>
    <p:sldId id="307" r:id="rId7"/>
    <p:sldId id="326" r:id="rId8"/>
    <p:sldId id="398" r:id="rId9"/>
    <p:sldId id="356" r:id="rId10"/>
    <p:sldId id="357" r:id="rId11"/>
    <p:sldId id="358" r:id="rId12"/>
    <p:sldId id="368" r:id="rId13"/>
    <p:sldId id="374" r:id="rId14"/>
    <p:sldId id="371" r:id="rId15"/>
    <p:sldId id="375" r:id="rId16"/>
    <p:sldId id="399" r:id="rId17"/>
    <p:sldId id="320" r:id="rId18"/>
    <p:sldId id="3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63"/>
    <p:restoredTop sz="94690"/>
  </p:normalViewPr>
  <p:slideViewPr>
    <p:cSldViewPr snapToGrid="0" snapToObjects="1">
      <p:cViewPr varScale="1">
        <p:scale>
          <a:sx n="105" d="100"/>
          <a:sy n="105" d="100"/>
        </p:scale>
        <p:origin x="9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80475-61A4-E742-BB8F-BB7621DE1085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BCD68-54CC-3D47-A6A0-5C6B6AE66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CE1C6-5185-4916-9689-49ADEFD583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45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E0CD7-F6C5-B243-A335-138B5ECA8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2B8080-E21D-BA4A-B312-6F3A43611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5999A-B8FC-0F4F-9B6D-1DA5E9402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10DA4-EF55-7C47-A7F7-D12F80745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0EE61-138C-E143-87C6-18999A22B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41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CFDB9-6E6D-184D-B1BB-DD4890120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DE9FD-11D1-A642-BA9E-ECC1791E7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A8D20-6C47-D344-B44F-59A86D753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EC188-B5E1-F649-A286-BF5A3EE7F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87BCD-813A-CF46-85E8-FFACDA419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25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0C76BB-2514-944B-877D-624CB3500C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37A67-102E-BA46-BADE-3DA7D655D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1A18D-B0E5-0B43-9CB7-8FD446EE9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A76F9-777D-AF4E-BED0-DD214DBA3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E6CD7-AF17-6447-B76F-766C05970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90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2E4F8-FD78-C24E-BEA5-378FE0EB6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1741D-BF0E-5145-AC0B-E2C3D18AD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C72FA-8767-2443-836F-37339708A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16FBE-83B1-0C4E-8A7F-D51C7972B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042B8-5570-FB40-B7AE-28007DDA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0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BB2A5-2D0B-3849-8A04-CB522D60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553C9-4C15-0C47-BFB5-EAB3E14CF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41D8A-013B-5643-A8AD-1168A165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3C7DA-B458-9748-AB56-20212DAFE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F9972-BE41-064E-AE97-C36AEC9DD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80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264B-FFAE-634E-945D-8BCF3426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A5754-4E13-EF48-9752-647A4454C1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C56AD-BDE4-A940-BA3A-B3110D89F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25EFC1-2E73-8D46-ACEB-03244F49D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EF6A1-7F4F-4244-943F-FD9E3DA1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BEAB4-A6C1-DE40-AAB1-0A944DFE6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24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6B50-AAFC-4940-AFD9-E1865D319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10DEE-EB7E-D740-B295-192CC9754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49423-6917-8043-A182-7302A5795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17B34-BE20-494A-80D9-90027DB072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EDD5EB-446F-B54F-BF65-0EC2536F5E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3DEFC8-CB36-514C-89A7-2DE8ABE67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E9D165-E281-9E48-A023-5AE1C4487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6EE0E2-80C3-A64E-8D88-3CFBE258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36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CD18-12D3-3F46-9293-092315DBB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C6E9E-D4A7-7848-9B6E-493AA3C06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1F9BC-EF74-E54A-BC43-CC918C25B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A04D2-B9A4-5E46-A5EA-D3D737544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50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BF6C4C-68E2-D542-B956-571E90865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4D4772-45A9-8D48-BE5D-45BD508C6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38137-D98F-FF4C-8E5D-D792C57C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1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BB754-D792-264C-A90E-BBF001534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40118-4DEE-BF45-BF1E-8E0A0D4BE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C5F48-A8DC-354C-89B6-3509CEE8D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20D06-FF73-0744-B8E8-90D189ED0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8AED9-9C3A-7944-9725-998DDAF6D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DF248-0CBD-6045-88F3-1E1AFD0C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55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A40CC-7768-5244-AA4B-B08FE219E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4F410-4484-8049-851C-B1214673E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E9E7F-4552-7944-83E6-BC4A2EBB3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2185A-25D5-1F4E-9C7C-8BA6FDFB8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9EF56-447F-4645-B7F2-2921DEBA9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5B90C6-FCF8-6E45-B78F-C38EC066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14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906BE5-E21A-A84E-B63E-D0E53C675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FCD9A-D5B4-B341-B9AC-F9028A321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004E3-7213-1E41-87C9-DC0A33F490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 de agosto,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91BC5-56DA-F44F-9F5A-1EB57E9D3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573AE-A980-4A44-9747-09CD3C979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3D6B3-BAD3-1145-BDF9-CE0BF5B57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10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21995-6BDD-434A-80B9-5C7AC7937D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Ancestría</a:t>
            </a:r>
            <a:r>
              <a:rPr lang="en-US" dirty="0"/>
              <a:t> </a:t>
            </a:r>
            <a:r>
              <a:rPr lang="en-US" dirty="0" err="1"/>
              <a:t>Genética</a:t>
            </a:r>
            <a:r>
              <a:rPr lang="en-US" dirty="0"/>
              <a:t>: </a:t>
            </a:r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Principales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9B125B-BD9E-DD42-AA13-151508188F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Genetic ancestry: Principal components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0216B-4257-874F-842B-23D90A4F0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6524B8-FD15-EC4B-9D01-9B7AFD94C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2" descr="Fulbright.org | 2021 – 75th Anniversary of the Fulbright Program">
            <a:extLst>
              <a:ext uri="{FF2B5EF4-FFF2-40B4-BE49-F238E27FC236}">
                <a16:creationId xmlns:a16="http://schemas.microsoft.com/office/drawing/2014/main" id="{3556AE91-573D-B84E-88F7-C8F9EC569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" y="136525"/>
            <a:ext cx="1565000" cy="155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ogos | Official Institute Brand">
            <a:extLst>
              <a:ext uri="{FF2B5EF4-FFF2-40B4-BE49-F238E27FC236}">
                <a16:creationId xmlns:a16="http://schemas.microsoft.com/office/drawing/2014/main" id="{DE92AC04-8409-4F47-B359-85446FC71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813" y="432380"/>
            <a:ext cx="2266720" cy="96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Universidad de los Andes - APRU">
            <a:extLst>
              <a:ext uri="{FF2B5EF4-FFF2-40B4-BE49-F238E27FC236}">
                <a16:creationId xmlns:a16="http://schemas.microsoft.com/office/drawing/2014/main" id="{150627B2-1FEE-2E4E-A30A-432D55502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2" t="14399" r="9110" b="16308"/>
          <a:stretch/>
        </p:blipFill>
        <p:spPr bwMode="auto">
          <a:xfrm>
            <a:off x="3581400" y="491899"/>
            <a:ext cx="2249585" cy="84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National Institute on Minority Health Disparities (NIMHD) | Diversity in  Extramural Programs">
            <a:extLst>
              <a:ext uri="{FF2B5EF4-FFF2-40B4-BE49-F238E27FC236}">
                <a16:creationId xmlns:a16="http://schemas.microsoft.com/office/drawing/2014/main" id="{0E4A3599-0A6E-C148-86A5-387779911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361" y="588826"/>
            <a:ext cx="2802747" cy="6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984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108179" cy="1325563"/>
          </a:xfrm>
        </p:spPr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EAF6F-A678-4870-9995-AEF5A543C4E2}" type="slidenum">
              <a:rPr lang="en-US" smtClean="0"/>
              <a:t>10</a:t>
            </a:fld>
            <a:endParaRPr lang="en-US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162" y="486949"/>
            <a:ext cx="5984875" cy="570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07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77906" y="1825625"/>
            <a:ext cx="5456972" cy="4351338"/>
          </a:xfrm>
        </p:spPr>
        <p:txBody>
          <a:bodyPr>
            <a:noAutofit/>
          </a:bodyPr>
          <a:lstStyle/>
          <a:p>
            <a:r>
              <a:rPr lang="en-US" sz="1800" dirty="0">
                <a:latin typeface="+mj-lt"/>
              </a:rPr>
              <a:t>The first axis of the PCA attempts to capture most of the diversity, followed by the second, then third, and so on</a:t>
            </a:r>
          </a:p>
          <a:p>
            <a:endParaRPr lang="en-US" sz="1800" dirty="0">
              <a:latin typeface="+mj-lt"/>
            </a:endParaRPr>
          </a:p>
          <a:p>
            <a:r>
              <a:rPr lang="en-US" sz="1800" dirty="0">
                <a:latin typeface="+mj-lt"/>
              </a:rPr>
              <a:t>You hope to capture 90% of variation in the first two or three axes</a:t>
            </a:r>
          </a:p>
          <a:p>
            <a:endParaRPr lang="en-US" sz="1800" dirty="0">
              <a:latin typeface="+mj-lt"/>
            </a:endParaRPr>
          </a:p>
          <a:p>
            <a:r>
              <a:rPr lang="en-US" sz="1800" dirty="0">
                <a:latin typeface="+mj-lt"/>
              </a:rPr>
              <a:t>The rest of the axes capture very little information and are generally not shown</a:t>
            </a:r>
          </a:p>
          <a:p>
            <a:endParaRPr lang="en-US" sz="1800" dirty="0">
              <a:latin typeface="+mj-lt"/>
            </a:endParaRPr>
          </a:p>
          <a:p>
            <a:r>
              <a:rPr lang="en-US" sz="1800" dirty="0">
                <a:latin typeface="+mj-lt"/>
              </a:rPr>
              <a:t>Though they should be inspected before being discarded –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at times they capture important biological differences missed by the first few axis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EAF6F-A678-4870-9995-AEF5A543C4E2}" type="slidenum">
              <a:rPr lang="en-US" smtClean="0"/>
              <a:t>11</a:t>
            </a:fld>
            <a:endParaRPr lang="en-US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772" y="346070"/>
            <a:ext cx="6011566" cy="584952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3F9F67E-65D1-F340-8AC0-56101FD78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08179" cy="1325563"/>
          </a:xfrm>
        </p:spPr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</p:spTree>
    <p:extLst>
      <p:ext uri="{BB962C8B-B14F-4D97-AF65-F5344CB8AC3E}">
        <p14:creationId xmlns:p14="http://schemas.microsoft.com/office/powerpoint/2010/main" val="1354201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972101" y="265051"/>
            <a:ext cx="6033100" cy="6011566"/>
            <a:chOff x="5073705" y="265051"/>
            <a:chExt cx="6033100" cy="6011566"/>
          </a:xfrm>
        </p:grpSpPr>
        <p:pic>
          <p:nvPicPr>
            <p:cNvPr id="4" name="Content Placeholder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46682">
              <a:off x="4992687" y="346069"/>
              <a:ext cx="6011566" cy="5849529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 rot="2700000">
              <a:off x="6845883" y="1400339"/>
              <a:ext cx="5109438" cy="3412407"/>
              <a:chOff x="127000" y="2617774"/>
              <a:chExt cx="5109438" cy="3412407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515534" y="2758653"/>
                <a:ext cx="7179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Y-axis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862514" y="5660849"/>
                <a:ext cx="7259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X-axis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18900000">
                <a:off x="127000" y="3612115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PC2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 rot="18900000">
                <a:off x="4692699" y="2617774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PC1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</a:t>
            </a:r>
            <a:br>
              <a:rPr lang="en-US" dirty="0"/>
            </a:br>
            <a:r>
              <a:rPr lang="en-US" dirty="0"/>
              <a:t>Analysis (PCA)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603772" y="346070"/>
            <a:ext cx="6405999" cy="5849529"/>
            <a:chOff x="5603772" y="346070"/>
            <a:chExt cx="6405999" cy="5849529"/>
          </a:xfrm>
        </p:grpSpPr>
        <p:pic>
          <p:nvPicPr>
            <p:cNvPr id="3" name="Content Placeholder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3772" y="346070"/>
              <a:ext cx="6011566" cy="584952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288867" y="486949"/>
              <a:ext cx="717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Y-axis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635847" y="3389145"/>
              <a:ext cx="725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X-axis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8900000">
              <a:off x="6900333" y="1340411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PC2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8900000">
              <a:off x="11466032" y="34607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PC1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120592" y="3104078"/>
            <a:ext cx="2583908" cy="2832321"/>
            <a:chOff x="1120592" y="3104078"/>
            <a:chExt cx="2583908" cy="283232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0592" y="3455215"/>
              <a:ext cx="2583908" cy="2481184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481666" y="3104078"/>
              <a:ext cx="1406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Original Data</a:t>
              </a:r>
            </a:p>
          </p:txBody>
        </p:sp>
      </p:grp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A341495-7B87-A64B-8A10-04A978055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AF93AAC-0DDC-5840-A66E-AC3E5B00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A8893-889C-45F3-A24A-DDF10CFEF71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86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in three dimensions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0623" y="1825625"/>
            <a:ext cx="4456753" cy="4351338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85114" y="1825625"/>
            <a:ext cx="4155772" cy="435133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B4DBA3-291A-9843-B1F1-41DB9C394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16E0B-D8CB-5745-BE70-6EB026E80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A8893-889C-45F3-A24A-DDF10CFEF71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618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human genetic data is a big matrix of genotypes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60" b="38815"/>
          <a:stretch/>
        </p:blipFill>
        <p:spPr>
          <a:xfrm>
            <a:off x="835210" y="3251465"/>
            <a:ext cx="10170773" cy="176883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613724" y="2263506"/>
            <a:ext cx="592725" cy="2740826"/>
            <a:chOff x="3421622" y="1950155"/>
            <a:chExt cx="592725" cy="2345801"/>
          </a:xfrm>
        </p:grpSpPr>
        <p:sp>
          <p:nvSpPr>
            <p:cNvPr id="7" name="Rectangle 6"/>
            <p:cNvSpPr/>
            <p:nvPr/>
          </p:nvSpPr>
          <p:spPr>
            <a:xfrm>
              <a:off x="3623094" y="2795724"/>
              <a:ext cx="224287" cy="1500232"/>
            </a:xfrm>
            <a:prstGeom prst="rect">
              <a:avLst/>
            </a:prstGeom>
            <a:noFill/>
            <a:ln w="317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21622" y="1950155"/>
              <a:ext cx="59272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Chr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3734314" y="2276993"/>
              <a:ext cx="0" cy="53411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755893" y="2325700"/>
            <a:ext cx="6270103" cy="2694595"/>
            <a:chOff x="4120549" y="1967039"/>
            <a:chExt cx="6270103" cy="2694595"/>
          </a:xfrm>
        </p:grpSpPr>
        <p:sp>
          <p:nvSpPr>
            <p:cNvPr id="15" name="Rectangle 14"/>
            <p:cNvSpPr/>
            <p:nvPr/>
          </p:nvSpPr>
          <p:spPr>
            <a:xfrm>
              <a:off x="4120549" y="2871138"/>
              <a:ext cx="6270103" cy="1790496"/>
            </a:xfrm>
            <a:prstGeom prst="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492814" y="1967039"/>
              <a:ext cx="147511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Genotypes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7230373" y="2313033"/>
              <a:ext cx="0" cy="53411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1468835" y="2302362"/>
            <a:ext cx="1016840" cy="2701970"/>
            <a:chOff x="3623094" y="1935493"/>
            <a:chExt cx="1016840" cy="2701970"/>
          </a:xfrm>
        </p:grpSpPr>
        <p:sp>
          <p:nvSpPr>
            <p:cNvPr id="22" name="Rectangle 21"/>
            <p:cNvSpPr/>
            <p:nvPr/>
          </p:nvSpPr>
          <p:spPr>
            <a:xfrm>
              <a:off x="3623094" y="2881222"/>
              <a:ext cx="1016840" cy="1756241"/>
            </a:xfrm>
            <a:prstGeom prst="rect">
              <a:avLst/>
            </a:prstGeom>
            <a:noFill/>
            <a:ln w="317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24315" y="1935493"/>
              <a:ext cx="8200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SNP id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4117420" y="2278513"/>
              <a:ext cx="4432" cy="61251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2360698" y="2071167"/>
            <a:ext cx="1058103" cy="2933165"/>
            <a:chOff x="3492224" y="1362790"/>
            <a:chExt cx="1058103" cy="2933165"/>
          </a:xfrm>
        </p:grpSpPr>
        <p:sp>
          <p:nvSpPr>
            <p:cNvPr id="26" name="Rectangle 25"/>
            <p:cNvSpPr/>
            <p:nvPr/>
          </p:nvSpPr>
          <p:spPr>
            <a:xfrm>
              <a:off x="3870313" y="2549524"/>
              <a:ext cx="265550" cy="1746431"/>
            </a:xfrm>
            <a:prstGeom prst="rect">
              <a:avLst/>
            </a:prstGeom>
            <a:noFill/>
            <a:ln w="317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92224" y="1362790"/>
              <a:ext cx="1058103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Distance (in </a:t>
              </a:r>
              <a:r>
                <a:rPr lang="en-US" dirty="0" err="1"/>
                <a:t>cM</a:t>
              </a:r>
              <a:r>
                <a:rPr lang="en-US" dirty="0"/>
                <a:t>)</a:t>
              </a:r>
            </a:p>
          </p:txBody>
        </p:sp>
        <p:cxnSp>
          <p:nvCxnSpPr>
            <p:cNvPr id="28" name="Straight Arrow Connector 27"/>
            <p:cNvCxnSpPr>
              <a:endCxn id="26" idx="0"/>
            </p:cNvCxnSpPr>
            <p:nvPr/>
          </p:nvCxnSpPr>
          <p:spPr>
            <a:xfrm flipH="1">
              <a:off x="4003088" y="2062654"/>
              <a:ext cx="7218" cy="48687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355634" y="2092776"/>
            <a:ext cx="1038420" cy="2911556"/>
            <a:chOff x="3535900" y="1760375"/>
            <a:chExt cx="948290" cy="2535581"/>
          </a:xfrm>
        </p:grpSpPr>
        <p:sp>
          <p:nvSpPr>
            <p:cNvPr id="30" name="Rectangle 29"/>
            <p:cNvSpPr/>
            <p:nvPr/>
          </p:nvSpPr>
          <p:spPr>
            <a:xfrm>
              <a:off x="3623094" y="2766503"/>
              <a:ext cx="759809" cy="1529453"/>
            </a:xfrm>
            <a:prstGeom prst="rect">
              <a:avLst/>
            </a:prstGeom>
            <a:noFill/>
            <a:ln w="317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35900" y="1760375"/>
              <a:ext cx="94829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Base position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4021376" y="2232383"/>
              <a:ext cx="0" cy="53411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Date Placeholder 7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74" name="Slide Number Placeholder 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CC7E2-E2F3-4E6D-ABCC-6A80C763D9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5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are diploid, each appears twice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60" b="38815"/>
          <a:stretch/>
        </p:blipFill>
        <p:spPr>
          <a:xfrm>
            <a:off x="835210" y="3251462"/>
            <a:ext cx="10170773" cy="176883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613724" y="2263503"/>
            <a:ext cx="592725" cy="2740826"/>
            <a:chOff x="3421622" y="1950155"/>
            <a:chExt cx="592725" cy="2345801"/>
          </a:xfrm>
        </p:grpSpPr>
        <p:sp>
          <p:nvSpPr>
            <p:cNvPr id="7" name="Rectangle 6"/>
            <p:cNvSpPr/>
            <p:nvPr/>
          </p:nvSpPr>
          <p:spPr>
            <a:xfrm>
              <a:off x="3623094" y="2795724"/>
              <a:ext cx="224287" cy="1500232"/>
            </a:xfrm>
            <a:prstGeom prst="rect">
              <a:avLst/>
            </a:prstGeom>
            <a:noFill/>
            <a:ln w="317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21622" y="1950155"/>
              <a:ext cx="59272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Chr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3734314" y="2276993"/>
              <a:ext cx="0" cy="53411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1468835" y="2302359"/>
            <a:ext cx="1016840" cy="2701970"/>
            <a:chOff x="3623094" y="1935493"/>
            <a:chExt cx="1016840" cy="2701970"/>
          </a:xfrm>
        </p:grpSpPr>
        <p:sp>
          <p:nvSpPr>
            <p:cNvPr id="22" name="Rectangle 21"/>
            <p:cNvSpPr/>
            <p:nvPr/>
          </p:nvSpPr>
          <p:spPr>
            <a:xfrm>
              <a:off x="3623094" y="2881222"/>
              <a:ext cx="1016840" cy="1756241"/>
            </a:xfrm>
            <a:prstGeom prst="rect">
              <a:avLst/>
            </a:prstGeom>
            <a:noFill/>
            <a:ln w="317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24315" y="1935493"/>
              <a:ext cx="8200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SNP id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4117420" y="2278513"/>
              <a:ext cx="4432" cy="61251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2360698" y="2071164"/>
            <a:ext cx="1058103" cy="2933165"/>
            <a:chOff x="3492224" y="1362790"/>
            <a:chExt cx="1058103" cy="2933165"/>
          </a:xfrm>
        </p:grpSpPr>
        <p:sp>
          <p:nvSpPr>
            <p:cNvPr id="26" name="Rectangle 25"/>
            <p:cNvSpPr/>
            <p:nvPr/>
          </p:nvSpPr>
          <p:spPr>
            <a:xfrm>
              <a:off x="3870313" y="2549524"/>
              <a:ext cx="265550" cy="1746431"/>
            </a:xfrm>
            <a:prstGeom prst="rect">
              <a:avLst/>
            </a:prstGeom>
            <a:noFill/>
            <a:ln w="317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92224" y="1362790"/>
              <a:ext cx="1058103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Distance (in </a:t>
              </a:r>
              <a:r>
                <a:rPr lang="en-US" dirty="0" err="1"/>
                <a:t>cM</a:t>
              </a:r>
              <a:r>
                <a:rPr lang="en-US" dirty="0"/>
                <a:t>)</a:t>
              </a:r>
            </a:p>
          </p:txBody>
        </p:sp>
        <p:cxnSp>
          <p:nvCxnSpPr>
            <p:cNvPr id="28" name="Straight Arrow Connector 27"/>
            <p:cNvCxnSpPr>
              <a:endCxn id="26" idx="0"/>
            </p:cNvCxnSpPr>
            <p:nvPr/>
          </p:nvCxnSpPr>
          <p:spPr>
            <a:xfrm flipH="1">
              <a:off x="4003088" y="2062654"/>
              <a:ext cx="7218" cy="48687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355634" y="2092773"/>
            <a:ext cx="1038420" cy="2911556"/>
            <a:chOff x="3535900" y="1760375"/>
            <a:chExt cx="948290" cy="2535581"/>
          </a:xfrm>
        </p:grpSpPr>
        <p:sp>
          <p:nvSpPr>
            <p:cNvPr id="30" name="Rectangle 29"/>
            <p:cNvSpPr/>
            <p:nvPr/>
          </p:nvSpPr>
          <p:spPr>
            <a:xfrm>
              <a:off x="3623094" y="2766503"/>
              <a:ext cx="759809" cy="1529453"/>
            </a:xfrm>
            <a:prstGeom prst="rect">
              <a:avLst/>
            </a:prstGeom>
            <a:noFill/>
            <a:ln w="317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35900" y="1760375"/>
              <a:ext cx="94829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Base position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4021376" y="2232383"/>
              <a:ext cx="0" cy="53411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Date Placeholder 7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74" name="Slide Number Placeholder 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CC7E2-E2F3-4E6D-ABCC-6A80C763D9EC}" type="slidenum">
              <a:rPr lang="en-US" smtClean="0"/>
              <a:t>15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4445479" y="1744636"/>
            <a:ext cx="1475117" cy="3259693"/>
            <a:chOff x="3274418" y="1414096"/>
            <a:chExt cx="1475117" cy="3259693"/>
          </a:xfrm>
        </p:grpSpPr>
        <p:sp>
          <p:nvSpPr>
            <p:cNvPr id="34" name="Rectangle 33"/>
            <p:cNvSpPr/>
            <p:nvPr/>
          </p:nvSpPr>
          <p:spPr>
            <a:xfrm>
              <a:off x="3623094" y="2885525"/>
              <a:ext cx="808215" cy="1788264"/>
            </a:xfrm>
            <a:prstGeom prst="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274418" y="1414096"/>
              <a:ext cx="1475117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Single individual (NA06984)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4012027" y="2344951"/>
              <a:ext cx="0" cy="53411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5760726" y="1761248"/>
            <a:ext cx="1475117" cy="3243081"/>
            <a:chOff x="3578935" y="1430708"/>
            <a:chExt cx="1475117" cy="3243081"/>
          </a:xfrm>
        </p:grpSpPr>
        <p:sp>
          <p:nvSpPr>
            <p:cNvPr id="38" name="Rectangle 37"/>
            <p:cNvSpPr/>
            <p:nvPr/>
          </p:nvSpPr>
          <p:spPr>
            <a:xfrm>
              <a:off x="3927870" y="2893051"/>
              <a:ext cx="817011" cy="1780738"/>
            </a:xfrm>
            <a:prstGeom prst="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578935" y="1430708"/>
              <a:ext cx="1475117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Single individual (NA06986)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4316494" y="2337426"/>
              <a:ext cx="0" cy="53411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7114391" y="1733676"/>
            <a:ext cx="1475117" cy="3270653"/>
            <a:chOff x="3285125" y="1406155"/>
            <a:chExt cx="1475117" cy="3270653"/>
          </a:xfrm>
        </p:grpSpPr>
        <p:sp>
          <p:nvSpPr>
            <p:cNvPr id="42" name="Rectangle 41"/>
            <p:cNvSpPr/>
            <p:nvPr/>
          </p:nvSpPr>
          <p:spPr>
            <a:xfrm>
              <a:off x="3623094" y="2885525"/>
              <a:ext cx="832004" cy="1791283"/>
            </a:xfrm>
            <a:prstGeom prst="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285125" y="1406155"/>
              <a:ext cx="1475117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Single individual (NA06989)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4030744" y="2347970"/>
              <a:ext cx="0" cy="53411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8446754" y="1766744"/>
            <a:ext cx="1475117" cy="3237585"/>
            <a:chOff x="4188325" y="1436204"/>
            <a:chExt cx="1475117" cy="3237585"/>
          </a:xfrm>
        </p:grpSpPr>
        <p:sp>
          <p:nvSpPr>
            <p:cNvPr id="46" name="Rectangle 45"/>
            <p:cNvSpPr/>
            <p:nvPr/>
          </p:nvSpPr>
          <p:spPr>
            <a:xfrm>
              <a:off x="4495988" y="2893051"/>
              <a:ext cx="887604" cy="1780738"/>
            </a:xfrm>
            <a:prstGeom prst="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188325" y="1436204"/>
              <a:ext cx="1475117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Single individual (NA06994)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4925884" y="2354038"/>
              <a:ext cx="0" cy="53411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9779116" y="1744636"/>
            <a:ext cx="1475117" cy="3259693"/>
            <a:chOff x="3334006" y="1406570"/>
            <a:chExt cx="1475117" cy="3259693"/>
          </a:xfrm>
        </p:grpSpPr>
        <p:sp>
          <p:nvSpPr>
            <p:cNvPr id="50" name="Rectangle 49"/>
            <p:cNvSpPr/>
            <p:nvPr/>
          </p:nvSpPr>
          <p:spPr>
            <a:xfrm>
              <a:off x="3623094" y="2885525"/>
              <a:ext cx="937779" cy="1780738"/>
            </a:xfrm>
            <a:prstGeom prst="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334006" y="1406570"/>
              <a:ext cx="1475117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Single individual (NA07000)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4071565" y="2329900"/>
              <a:ext cx="0" cy="53411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854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21162-856B-C047-92BB-944FD0243A2F}" type="slidenum">
              <a:rPr lang="en-US" smtClean="0"/>
              <a:t>16</a:t>
            </a:fld>
            <a:endParaRPr lang="en-US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id="{13325D91-31A1-45AC-A31F-89F73B7E1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8152" y="1554480"/>
            <a:ext cx="4846320" cy="50650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2496312"/>
            <a:ext cx="4932854" cy="23408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873396" y="3145333"/>
            <a:ext cx="467467" cy="27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15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Subcontinental Ancestry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21162-856B-C047-92BB-944FD0243A2F}" type="slidenum">
              <a:rPr lang="en-US" smtClean="0"/>
              <a:t>17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45" b="39381"/>
          <a:stretch/>
        </p:blipFill>
        <p:spPr>
          <a:xfrm>
            <a:off x="4345662" y="1208841"/>
            <a:ext cx="6630155" cy="53975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1162" y="2961464"/>
            <a:ext cx="305780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1. a </a:t>
            </a:r>
            <a:r>
              <a:rPr lang="en-US" sz="1400" dirty="0" err="1"/>
              <a:t>A</a:t>
            </a:r>
            <a:r>
              <a:rPr lang="en-US" sz="1400" dirty="0"/>
              <a:t> statistical summary of genetic data from 1,387 Europeans based on principal component axis one (PC1) and axis two (PC2). Small </a:t>
            </a:r>
            <a:r>
              <a:rPr lang="en-US" sz="1400" dirty="0" err="1"/>
              <a:t>coloured</a:t>
            </a:r>
            <a:r>
              <a:rPr lang="en-US" sz="1400" dirty="0"/>
              <a:t> labels represent individuals and large </a:t>
            </a:r>
            <a:r>
              <a:rPr lang="en-US" sz="1400" dirty="0" err="1"/>
              <a:t>coloured</a:t>
            </a:r>
            <a:r>
              <a:rPr lang="en-US" sz="1400" dirty="0"/>
              <a:t> points represent median PC1 and PC2 values for each country. The inset map provides a key to the labels. The PC axes are rotated to emphasize the similarity to the geographic map of Europe.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200" y="1786029"/>
            <a:ext cx="4399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Novembre</a:t>
            </a:r>
            <a:r>
              <a:rPr lang="en-US" sz="1600" b="1" dirty="0"/>
              <a:t> et al. (2008) Genes mirror geography within Europe. Nature 456: 98</a:t>
            </a:r>
          </a:p>
        </p:txBody>
      </p:sp>
    </p:spTree>
    <p:extLst>
      <p:ext uri="{BB962C8B-B14F-4D97-AF65-F5344CB8AC3E}">
        <p14:creationId xmlns:p14="http://schemas.microsoft.com/office/powerpoint/2010/main" val="2482927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751EB-B8AF-9F41-AB4D-EC078D1D3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941DA-847F-0F43-B581-67AF93047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builtin.com</a:t>
            </a:r>
            <a:r>
              <a:rPr lang="en-US" dirty="0"/>
              <a:t>/data-science/step-step-explanation-principal-component-analysis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/articles/ng0508-491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691F4-170B-A549-AC81-1D9ACCC22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6F5855-8954-0E49-9881-331C426F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D6B3-BAD3-1145-BDF9-CE0BF5B571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91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93509" y="5483994"/>
            <a:ext cx="8075595" cy="560441"/>
            <a:chOff x="269508" y="5483993"/>
            <a:chExt cx="8075595" cy="5604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901" y="5789997"/>
              <a:ext cx="6837947" cy="1676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69508" y="5736657"/>
              <a:ext cx="6641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Time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1026" y="5493619"/>
              <a:ext cx="219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34976" y="5483993"/>
              <a:ext cx="8101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Today</a:t>
              </a:r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Human evolution: isolation &amp; diversification (99%)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2970DF-4792-0E46-AD47-BF5A51AA24BF}"/>
              </a:ext>
            </a:extLst>
          </p:cNvPr>
          <p:cNvGrpSpPr>
            <a:grpSpLocks noChangeAspect="1"/>
          </p:cNvGrpSpPr>
          <p:nvPr/>
        </p:nvGrpSpPr>
        <p:grpSpPr>
          <a:xfrm>
            <a:off x="2675610" y="1740405"/>
            <a:ext cx="6744529" cy="3200400"/>
            <a:chOff x="3810000" y="1740405"/>
            <a:chExt cx="4572000" cy="216949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1740405"/>
              <a:ext cx="4572000" cy="2169497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6253163" y="2884078"/>
              <a:ext cx="100012" cy="100012"/>
            </a:xfrm>
            <a:prstGeom prst="ellipse">
              <a:avLst/>
            </a:prstGeom>
            <a:solidFill>
              <a:srgbClr val="39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440899" y="5124288"/>
            <a:ext cx="331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African origin of modern Humans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7E991-CC32-4CCF-A5B9-3CA157AAC2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9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72FB2D2-7C1C-1146-8106-EF7E3CEAA4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09" y="1740404"/>
            <a:ext cx="6744529" cy="32004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793509" y="5483994"/>
            <a:ext cx="8075595" cy="560441"/>
            <a:chOff x="269508" y="5483993"/>
            <a:chExt cx="8075595" cy="56044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901" y="5789997"/>
              <a:ext cx="6837947" cy="16764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69508" y="5736657"/>
              <a:ext cx="6641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Time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1026" y="5493619"/>
              <a:ext cx="219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34976" y="5483993"/>
              <a:ext cx="8101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Today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630906" y="6073542"/>
            <a:ext cx="6525929" cy="250257"/>
          </a:xfrm>
          <a:prstGeom prst="rect">
            <a:avLst/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9156834" y="6295625"/>
            <a:ext cx="0" cy="42862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630905" y="6265546"/>
            <a:ext cx="0" cy="42862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Human evolution: isolation &amp; diversification (99%)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84420" y="6401219"/>
            <a:ext cx="1958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100,000-60,000 years</a:t>
            </a: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flipV="1">
            <a:off x="6842760" y="6553201"/>
            <a:ext cx="2313940" cy="1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2" idx="1"/>
          </p:cNvCxnSpPr>
          <p:nvPr/>
        </p:nvCxnSpPr>
        <p:spPr>
          <a:xfrm flipH="1">
            <a:off x="2632076" y="6555108"/>
            <a:ext cx="2252344" cy="4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7E991-CC32-4CCF-A5B9-3CA157AAC266}" type="slidenum">
              <a:rPr lang="en-US" smtClean="0"/>
              <a:t>3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C517B-5EB8-C949-8DE0-82D455B84130}"/>
              </a:ext>
            </a:extLst>
          </p:cNvPr>
          <p:cNvSpPr txBox="1"/>
          <p:nvPr/>
        </p:nvSpPr>
        <p:spPr>
          <a:xfrm>
            <a:off x="2904402" y="5124288"/>
            <a:ext cx="638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Isolation</a:t>
            </a:r>
            <a:r>
              <a:rPr lang="en-US" dirty="0"/>
              <a:t>: migration out of Africa &amp; formation of new populations</a:t>
            </a:r>
          </a:p>
        </p:txBody>
      </p:sp>
    </p:spTree>
    <p:extLst>
      <p:ext uri="{BB962C8B-B14F-4D97-AF65-F5344CB8AC3E}">
        <p14:creationId xmlns:p14="http://schemas.microsoft.com/office/powerpoint/2010/main" val="93435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93509" y="5483994"/>
            <a:ext cx="8075595" cy="560441"/>
            <a:chOff x="269508" y="5483993"/>
            <a:chExt cx="8075595" cy="56044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901" y="5789997"/>
              <a:ext cx="6837947" cy="16764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69508" y="5736657"/>
              <a:ext cx="6641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Time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1026" y="5493619"/>
              <a:ext cx="219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34976" y="5483993"/>
              <a:ext cx="8101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Today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630906" y="6073542"/>
            <a:ext cx="6525929" cy="250257"/>
          </a:xfrm>
          <a:prstGeom prst="rect">
            <a:avLst/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9156834" y="6295625"/>
            <a:ext cx="0" cy="42862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630905" y="6265546"/>
            <a:ext cx="0" cy="42862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Human evolution: isolation &amp; diversification (99%)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84420" y="6401219"/>
            <a:ext cx="1958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100,000-60,000 years</a:t>
            </a: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flipV="1">
            <a:off x="6842760" y="6553201"/>
            <a:ext cx="2313940" cy="1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2" idx="1"/>
          </p:cNvCxnSpPr>
          <p:nvPr/>
        </p:nvCxnSpPr>
        <p:spPr>
          <a:xfrm flipH="1">
            <a:off x="2632076" y="6555108"/>
            <a:ext cx="2252344" cy="4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7E991-CC32-4CCF-A5B9-3CA157AAC266}" type="slidenum">
              <a:rPr lang="en-US" smtClean="0"/>
              <a:t>4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38EE76-65E9-474A-ADAD-9E4B2FDD66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12" y="1740404"/>
            <a:ext cx="6744526" cy="3200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DCB49E-944F-A045-BD11-3C7F96BB31F0}"/>
              </a:ext>
            </a:extLst>
          </p:cNvPr>
          <p:cNvSpPr txBox="1"/>
          <p:nvPr/>
        </p:nvSpPr>
        <p:spPr>
          <a:xfrm>
            <a:off x="2270487" y="4974672"/>
            <a:ext cx="7651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Diversification</a:t>
            </a:r>
            <a:r>
              <a:rPr lang="en-US" dirty="0"/>
              <a:t>: accumulation of genetic differences between populations</a:t>
            </a:r>
          </a:p>
          <a:p>
            <a:pPr algn="ctr"/>
            <a:r>
              <a:rPr lang="en-US" dirty="0"/>
              <a:t>This whole process works because human populations have had time to diverge</a:t>
            </a:r>
          </a:p>
        </p:txBody>
      </p:sp>
    </p:spTree>
    <p:extLst>
      <p:ext uri="{BB962C8B-B14F-4D97-AF65-F5344CB8AC3E}">
        <p14:creationId xmlns:p14="http://schemas.microsoft.com/office/powerpoint/2010/main" val="216917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409146" y="6401219"/>
            <a:ext cx="978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500 years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793509" y="5483994"/>
            <a:ext cx="8075595" cy="560441"/>
            <a:chOff x="269508" y="5483993"/>
            <a:chExt cx="8075595" cy="56044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901" y="5789997"/>
              <a:ext cx="6837947" cy="16764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69508" y="5736657"/>
              <a:ext cx="6641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Time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01026" y="5493619"/>
              <a:ext cx="219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34976" y="5483993"/>
              <a:ext cx="8101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Today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630906" y="6073542"/>
            <a:ext cx="6525929" cy="250257"/>
          </a:xfrm>
          <a:prstGeom prst="rect">
            <a:avLst/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168130" y="6073542"/>
            <a:ext cx="293371" cy="25025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884420" y="6401219"/>
            <a:ext cx="1958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100,000-60,000 years</a:t>
            </a:r>
          </a:p>
        </p:txBody>
      </p:sp>
      <p:cxnSp>
        <p:nvCxnSpPr>
          <p:cNvPr id="4" name="Straight Arrow Connector 3"/>
          <p:cNvCxnSpPr>
            <a:stCxn id="22" idx="3"/>
          </p:cNvCxnSpPr>
          <p:nvPr/>
        </p:nvCxnSpPr>
        <p:spPr>
          <a:xfrm flipV="1">
            <a:off x="6842760" y="6553201"/>
            <a:ext cx="2313940" cy="1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156834" y="6295625"/>
            <a:ext cx="0" cy="42862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630905" y="6265546"/>
            <a:ext cx="0" cy="42862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2" idx="1"/>
          </p:cNvCxnSpPr>
          <p:nvPr/>
        </p:nvCxnSpPr>
        <p:spPr>
          <a:xfrm flipH="1">
            <a:off x="2632076" y="6555108"/>
            <a:ext cx="2252344" cy="4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/>
          <p:nvPr/>
        </p:nvCxnSpPr>
        <p:spPr>
          <a:xfrm rot="10800000">
            <a:off x="9317990" y="6371425"/>
            <a:ext cx="187960" cy="16907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Human evolution: convergence &amp; admixture (&lt;1%)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7E991-CC32-4CCF-A5B9-3CA157AAC266}" type="slidenum">
              <a:rPr lang="en-US" smtClean="0"/>
              <a:t>5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B18C145-980D-EA47-A796-1A1EFE6C69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12" y="1740404"/>
            <a:ext cx="6744526" cy="3200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43022E-F725-8544-B009-ACB1C86BF55F}"/>
              </a:ext>
            </a:extLst>
          </p:cNvPr>
          <p:cNvSpPr txBox="1"/>
          <p:nvPr/>
        </p:nvSpPr>
        <p:spPr>
          <a:xfrm>
            <a:off x="1776013" y="4955707"/>
            <a:ext cx="8611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Convergence</a:t>
            </a:r>
            <a:r>
              <a:rPr lang="en-US" dirty="0"/>
              <a:t> of European, Native American &amp; African populations </a:t>
            </a:r>
          </a:p>
          <a:p>
            <a:pPr algn="ctr"/>
            <a:r>
              <a:rPr lang="en-US" dirty="0"/>
              <a:t>Genetic </a:t>
            </a:r>
            <a:r>
              <a:rPr lang="en-US" b="1" dirty="0"/>
              <a:t>admixture</a:t>
            </a:r>
            <a:r>
              <a:rPr lang="en-US" dirty="0"/>
              <a:t> between previously isolated populations</a:t>
            </a:r>
          </a:p>
        </p:txBody>
      </p:sp>
    </p:spTree>
    <p:extLst>
      <p:ext uri="{BB962C8B-B14F-4D97-AF65-F5344CB8AC3E}">
        <p14:creationId xmlns:p14="http://schemas.microsoft.com/office/powerpoint/2010/main" val="17720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Human Evolution: Modern Era </a:t>
            </a:r>
            <a:r>
              <a:rPr lang="en-US" sz="2800" dirty="0">
                <a:cs typeface="Calibri"/>
              </a:rPr>
              <a:t>(last 500 years)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Technology has greatly reduced barriers to global travel and migration</a:t>
            </a:r>
          </a:p>
          <a:p>
            <a:r>
              <a:rPr lang="en-US" dirty="0"/>
              <a:t>Humans can and do move around the world with (relative) ease</a:t>
            </a:r>
          </a:p>
          <a:p>
            <a:r>
              <a:rPr lang="en-US" dirty="0"/>
              <a:t>This yields modern, cosmopolitan populations made of up of a mix of individuals from populations that were historically isolated</a:t>
            </a:r>
          </a:p>
          <a:p>
            <a:r>
              <a:rPr lang="en-US" dirty="0"/>
              <a:t>This may breakdown historical reproductive barriers (although culture can maintain them to some extent)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21162-856B-C047-92BB-944FD0243A2F}" type="slidenum">
              <a:rPr lang="en-US" smtClean="0"/>
              <a:t>6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193594" y="4732528"/>
            <a:ext cx="9804812" cy="1527343"/>
            <a:chOff x="838200" y="4645444"/>
            <a:chExt cx="10697853" cy="166645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38200" y="4645444"/>
              <a:ext cx="2835907" cy="166645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10056" b="29416"/>
            <a:stretch/>
          </p:blipFill>
          <p:spPr>
            <a:xfrm>
              <a:off x="7865113" y="4645444"/>
              <a:ext cx="3670940" cy="166645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985" y="4645444"/>
              <a:ext cx="3179249" cy="1666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0082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Ancestry inference is based on having known reference populations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2137-F094-4935-A8E6-363BD6994321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06" b="6499"/>
          <a:stretch/>
        </p:blipFill>
        <p:spPr>
          <a:xfrm>
            <a:off x="1945735" y="1690688"/>
            <a:ext cx="7548461" cy="486575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36C619-9B7A-AC48-B057-8B23A5BEE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78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21162-856B-C047-92BB-944FD0243A2F}" type="slidenum">
              <a:rPr lang="en-US" smtClean="0"/>
              <a:t>8</a:t>
            </a:fld>
            <a:endParaRPr lang="en-US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id="{13325D91-31A1-45AC-A31F-89F73B7E1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8152" y="1554480"/>
            <a:ext cx="4846320" cy="50650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2496312"/>
            <a:ext cx="4932854" cy="23408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873396" y="3145333"/>
            <a:ext cx="467467" cy="27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92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Genotype data is very highly-dimensional.  We don’t have an </a:t>
            </a:r>
            <a:r>
              <a:rPr lang="en-US" i="1" dirty="0">
                <a:latin typeface="+mj-lt"/>
              </a:rPr>
              <a:t>x</a:t>
            </a:r>
            <a:r>
              <a:rPr lang="en-US" dirty="0">
                <a:latin typeface="+mj-lt"/>
              </a:rPr>
              <a:t> and </a:t>
            </a:r>
            <a:r>
              <a:rPr lang="en-US" i="1" dirty="0">
                <a:latin typeface="+mj-lt"/>
              </a:rPr>
              <a:t>y</a:t>
            </a:r>
            <a:r>
              <a:rPr lang="en-US" dirty="0">
                <a:latin typeface="+mj-lt"/>
              </a:rPr>
              <a:t> value in the data.  We want to reduce the number of dimensions.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PCA works by rotating and transforming axes to generate a new set of uncorrelated “orthogonal coordinates” (axes that are at 90° to each other) ranked by the fraction of original variance they explain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 number of newer dimensions are at most the number of dimensions in the original data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 de agosto,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EAF6F-A678-4870-9995-AEF5A543C4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43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2459</TotalTime>
  <Words>679</Words>
  <Application>Microsoft Office PowerPoint</Application>
  <PresentationFormat>Widescreen</PresentationFormat>
  <Paragraphs>122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Ancestría Genética: Análisis de Componentes Principales</vt:lpstr>
      <vt:lpstr>Human evolution: isolation &amp; diversification (99%)</vt:lpstr>
      <vt:lpstr>Human evolution: isolation &amp; diversification (99%)</vt:lpstr>
      <vt:lpstr>Human evolution: isolation &amp; diversification (99%)</vt:lpstr>
      <vt:lpstr>Human evolution: convergence &amp; admixture (&lt;1%)</vt:lpstr>
      <vt:lpstr>Human Evolution: Modern Era (last 500 years)</vt:lpstr>
      <vt:lpstr>Ancestry inference is based on having known reference populations</vt:lpstr>
      <vt:lpstr>Principal Component Analysis (PCA)</vt:lpstr>
      <vt:lpstr>Principal Component Analysis (PCA)</vt:lpstr>
      <vt:lpstr>Principal Component Analysis (PCA)</vt:lpstr>
      <vt:lpstr>Principal Component Analysis (PCA)</vt:lpstr>
      <vt:lpstr>Principal Component Analysis (PCA)</vt:lpstr>
      <vt:lpstr>PCA in three dimensions</vt:lpstr>
      <vt:lpstr>Our human genetic data is a big matrix of genotypes</vt:lpstr>
      <vt:lpstr>Humans are diploid, each appears twice</vt:lpstr>
      <vt:lpstr>Principal Component Analysis (PCA)</vt:lpstr>
      <vt:lpstr>Subcontinental Ancestry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Fulbright Cátedra</dc:title>
  <dc:creator>Nagar, Shashwat D</dc:creator>
  <cp:lastModifiedBy>Jordan, I. King</cp:lastModifiedBy>
  <cp:revision>15</cp:revision>
  <dcterms:created xsi:type="dcterms:W3CDTF">2021-08-18T14:47:33Z</dcterms:created>
  <dcterms:modified xsi:type="dcterms:W3CDTF">2021-08-20T14:29:33Z</dcterms:modified>
</cp:coreProperties>
</file>